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468" r:id="rId5"/>
    <p:sldId id="463" r:id="rId6"/>
    <p:sldId id="286" r:id="rId7"/>
    <p:sldId id="460" r:id="rId8"/>
    <p:sldId id="467" r:id="rId9"/>
    <p:sldId id="298" r:id="rId10"/>
    <p:sldId id="462" r:id="rId11"/>
    <p:sldId id="260" r:id="rId12"/>
    <p:sldId id="375" r:id="rId13"/>
    <p:sldId id="400" r:id="rId14"/>
    <p:sldId id="402" r:id="rId15"/>
    <p:sldId id="401" r:id="rId16"/>
    <p:sldId id="399" r:id="rId17"/>
    <p:sldId id="415" r:id="rId18"/>
    <p:sldId id="388" r:id="rId19"/>
    <p:sldId id="456" r:id="rId20"/>
    <p:sldId id="386" r:id="rId21"/>
    <p:sldId id="417" r:id="rId22"/>
    <p:sldId id="416" r:id="rId23"/>
    <p:sldId id="421" r:id="rId24"/>
    <p:sldId id="422" r:id="rId25"/>
    <p:sldId id="423" r:id="rId26"/>
    <p:sldId id="424" r:id="rId27"/>
    <p:sldId id="387" r:id="rId28"/>
    <p:sldId id="385" r:id="rId29"/>
    <p:sldId id="389" r:id="rId30"/>
    <p:sldId id="457" r:id="rId31"/>
    <p:sldId id="425" r:id="rId32"/>
    <p:sldId id="391" r:id="rId33"/>
    <p:sldId id="392" r:id="rId34"/>
    <p:sldId id="393" r:id="rId35"/>
    <p:sldId id="390" r:id="rId36"/>
    <p:sldId id="458" r:id="rId37"/>
    <p:sldId id="426" r:id="rId38"/>
    <p:sldId id="427" r:id="rId39"/>
    <p:sldId id="429" r:id="rId40"/>
    <p:sldId id="430" r:id="rId41"/>
    <p:sldId id="431" r:id="rId42"/>
    <p:sldId id="432" r:id="rId43"/>
    <p:sldId id="428" r:id="rId44"/>
    <p:sldId id="461" r:id="rId45"/>
    <p:sldId id="465" r:id="rId46"/>
    <p:sldId id="314" r:id="rId47"/>
    <p:sldId id="320" r:id="rId48"/>
    <p:sldId id="315" r:id="rId49"/>
    <p:sldId id="318" r:id="rId50"/>
    <p:sldId id="319" r:id="rId51"/>
    <p:sldId id="321" r:id="rId52"/>
    <p:sldId id="322" r:id="rId53"/>
    <p:sldId id="323" r:id="rId54"/>
    <p:sldId id="324" r:id="rId55"/>
    <p:sldId id="325" r:id="rId56"/>
    <p:sldId id="326" r:id="rId57"/>
    <p:sldId id="361" r:id="rId58"/>
    <p:sldId id="362" r:id="rId59"/>
    <p:sldId id="363" r:id="rId60"/>
    <p:sldId id="364" r:id="rId61"/>
    <p:sldId id="365" r:id="rId62"/>
    <p:sldId id="366" r:id="rId63"/>
    <p:sldId id="329" r:id="rId64"/>
    <p:sldId id="327" r:id="rId65"/>
    <p:sldId id="330" r:id="rId66"/>
    <p:sldId id="333" r:id="rId67"/>
    <p:sldId id="334" r:id="rId68"/>
    <p:sldId id="335" r:id="rId69"/>
    <p:sldId id="336" r:id="rId70"/>
    <p:sldId id="331" r:id="rId71"/>
    <p:sldId id="332" r:id="rId72"/>
    <p:sldId id="337" r:id="rId73"/>
    <p:sldId id="338" r:id="rId74"/>
    <p:sldId id="339" r:id="rId75"/>
    <p:sldId id="340" r:id="rId76"/>
    <p:sldId id="341" r:id="rId77"/>
    <p:sldId id="342" r:id="rId78"/>
    <p:sldId id="344" r:id="rId79"/>
    <p:sldId id="345" r:id="rId80"/>
    <p:sldId id="369" r:id="rId81"/>
    <p:sldId id="377" r:id="rId82"/>
    <p:sldId id="350" r:id="rId83"/>
    <p:sldId id="346" r:id="rId84"/>
    <p:sldId id="347" r:id="rId85"/>
    <p:sldId id="348" r:id="rId86"/>
    <p:sldId id="351" r:id="rId87"/>
    <p:sldId id="466" r:id="rId88"/>
    <p:sldId id="470" r:id="rId89"/>
    <p:sldId id="471" r:id="rId90"/>
    <p:sldId id="472" r:id="rId91"/>
    <p:sldId id="473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A1736-4866-6A4A-B809-B629712BC3A2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48A9F-A2FE-8645-ABC8-35302BBB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48A9F-A2FE-8645-ABC8-35302BBB8F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5CD-9744-224F-82DF-E4351A240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81F37-4003-684E-8E81-F10C75A78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5E0D-39B6-1047-A5C7-9FE7DD8C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FBE34-EFB9-4249-8F6D-8671EA44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E50D-DB50-684A-A1CC-40932B0F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4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DB7A-5B30-424A-9CDD-AA076368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71757-D64E-7544-A780-9D1938CC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E4D06-46EC-D844-BE63-CE86A497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DB0B-FC73-3744-88FC-020351EF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5E07-EEB7-B44D-873A-21C33E93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69DF-8E14-174D-BFED-641D33799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81D9-A7B6-D945-AAEC-745B56B63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812F2-DC2C-2F4F-926B-524F774E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2C30-2BB8-7442-AECD-E117551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95B9-39A3-9546-A69F-E79DCD4E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AF0B-745F-DD40-9FA9-C083CE16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EC7C-FA5F-F446-9268-F1444779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CAD1-2846-1445-A874-208BB515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DC11-1160-B04D-8666-D281FF48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B3A02-0C46-5D43-8D99-BCB583CD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2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E399-EC84-0D4E-BC36-28F2749D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30A94-692F-134E-BE1F-1D48E9C2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B287-93F3-E54C-BE33-6CA4A993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85D9-956D-9B48-A473-A963AF35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4A46-1FD5-9249-AA6A-E0BB4044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3808-1EBE-CD46-B88B-FC24A8D2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1967-A397-A542-923B-1BD99A675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51CD0-837E-1B48-B126-7C8EC004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C0CE4-6FD1-C743-BD97-1A61C43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EA3F-6641-0445-B0D2-89DAD847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52F83-4AFB-1945-9380-9EA412F2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C17E-B6CB-D041-BBCC-3F3DC3D8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DC48B-11A9-D34E-8CD5-233136D9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2B94-F928-E74F-A4BB-88872DC4A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1B16B-3463-644C-B1F7-1DBE5664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36B5A-CD01-E547-BE38-28091B3DA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FAB3B-F659-174A-A6EC-03C703D9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EB6EA-32E9-134C-B4CB-9CC37616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3F1A7-9EA3-4947-8217-A12DFFF5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2271-1926-FA4E-A54D-091C3536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14AE-536C-AB41-9DD1-8EE114DC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20C83-72B1-BF4D-A16E-D5CB8B86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1C98C-37AE-2A47-926B-E1B2C6AA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B2974-3210-B942-BABE-787C4EE6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3837A-999F-5947-B858-E510A57D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E4489-F09A-E340-B74B-A7C7037A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FEB9-F9A9-634B-BE64-BD0D13E8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5CDF-0D9F-F042-9CA9-9F4932CF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C5CFA-0968-6A4E-9CF5-8E579F3F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0A06A-80DB-B941-9B50-A1A5800D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B7F53-B792-F140-8795-EF97F03F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6B30-51A2-5F43-9AE1-4C194491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7D23-040D-CE4B-B7F0-E610A44D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EE112-5E98-9144-A9F4-9A5D0D0CB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FA6B4-9669-7048-B5D7-93C6DE9B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D315-F9AF-5B4D-AE18-9D84B84F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FCE2-A824-5B45-BA9F-BD2D6754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2C2A-1A82-634C-AFB2-E906AD5C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5CBFE-67F5-454F-B618-775FB46A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79B5-B32D-1C42-961F-945644C6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551C-2E82-8F43-9D0D-1520CB87E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81C65-A06E-234C-83C8-B8B4760479D6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FD53-F4E6-F044-8D57-EDCD690D1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6DE0-233E-FA47-9606-B25BF17D8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9C6E7-78C6-EE42-8BF3-2F3938073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25F2-2D66-1C4A-9CD8-32DBBB96F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7699"/>
            <a:ext cx="9144000" cy="1921088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7030A0"/>
                </a:solidFill>
              </a:rPr>
              <a:t>Plant gas 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4EC2-E272-2842-9F9B-877D3815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774" y="3208267"/>
            <a:ext cx="3084024" cy="3649733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2053B8C-8FC5-9741-B929-8A0952EE9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58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</p:spTree>
    <p:extLst>
      <p:ext uri="{BB962C8B-B14F-4D97-AF65-F5344CB8AC3E}">
        <p14:creationId xmlns:p14="http://schemas.microsoft.com/office/powerpoint/2010/main" val="18516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66DFD-F872-5F4B-8C05-E769042ADAAA}"/>
              </a:ext>
            </a:extLst>
          </p:cNvPr>
          <p:cNvSpPr txBox="1"/>
          <p:nvPr/>
        </p:nvSpPr>
        <p:spPr>
          <a:xfrm>
            <a:off x="487825" y="457672"/>
            <a:ext cx="594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How do plants respire?</a:t>
            </a:r>
          </a:p>
        </p:txBody>
      </p:sp>
    </p:spTree>
    <p:extLst>
      <p:ext uri="{BB962C8B-B14F-4D97-AF65-F5344CB8AC3E}">
        <p14:creationId xmlns:p14="http://schemas.microsoft.com/office/powerpoint/2010/main" val="128124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8084C-D0F3-1442-AC3F-8DE15321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7D36CB7-CE75-854D-973E-193B70A1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(aids efficiency; not always necessary)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>
            <a:off x="4285399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75F4D-3588-3147-9A72-29ADCE48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8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C7956-23FB-7349-9F47-6C368BD2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8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+ 6H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energy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480" y="4776497"/>
            <a:ext cx="2190023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Glucose</a:t>
            </a:r>
          </a:p>
          <a:p>
            <a:pPr algn="ctr"/>
            <a:r>
              <a:rPr lang="en-US" sz="2000" dirty="0"/>
              <a:t>(primary substrate)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7462" y="4776497"/>
            <a:ext cx="259904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Carbon dioxide + water</a:t>
            </a:r>
          </a:p>
          <a:p>
            <a:pPr algn="ctr"/>
            <a:r>
              <a:rPr lang="en-US" sz="2000" dirty="0"/>
              <a:t>(lost)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31688" y="1921521"/>
            <a:ext cx="24931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Energy!</a:t>
            </a:r>
          </a:p>
          <a:p>
            <a:pPr algn="ctr"/>
            <a:r>
              <a:rPr lang="en-US" sz="2000" dirty="0"/>
              <a:t>(primary end product)</a:t>
            </a:r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1805492" y="4039737"/>
            <a:ext cx="432741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5397" y="2629407"/>
            <a:ext cx="281878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9703558" y="2629407"/>
            <a:ext cx="574689" cy="7367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H="1" flipV="1">
            <a:off x="7136984" y="3975219"/>
            <a:ext cx="1" cy="801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97768" y="1921521"/>
            <a:ext cx="413901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Oxygen</a:t>
            </a:r>
          </a:p>
          <a:p>
            <a:pPr algn="ctr"/>
            <a:r>
              <a:rPr lang="en-US" sz="2000" dirty="0"/>
              <a:t>(</a:t>
            </a:r>
            <a:r>
              <a:rPr lang="en-US" sz="2000"/>
              <a:t>aids efficiency; </a:t>
            </a:r>
            <a:r>
              <a:rPr lang="en-US" sz="2000" dirty="0"/>
              <a:t>not always necessary)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6F0CD5-D540-5D48-9983-D9694149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79" y="4553480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59180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83533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Glycolysis </a:t>
            </a:r>
          </a:p>
          <a:p>
            <a:pPr lvl="1"/>
            <a:r>
              <a:rPr lang="en-US" sz="5000" u="sng" dirty="0">
                <a:solidFill>
                  <a:srgbClr val="00B050"/>
                </a:solidFill>
              </a:rPr>
              <a:t>function</a:t>
            </a:r>
            <a:r>
              <a:rPr lang="en-US" sz="5000" dirty="0"/>
              <a:t>: make some ATP &amp; substrate for making [x]H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299064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08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</p:txBody>
      </p:sp>
    </p:spTree>
    <p:extLst>
      <p:ext uri="{BB962C8B-B14F-4D97-AF65-F5344CB8AC3E}">
        <p14:creationId xmlns:p14="http://schemas.microsoft.com/office/powerpoint/2010/main" val="396386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</p:spTree>
    <p:extLst>
      <p:ext uri="{BB962C8B-B14F-4D97-AF65-F5344CB8AC3E}">
        <p14:creationId xmlns:p14="http://schemas.microsoft.com/office/powerpoint/2010/main" val="37436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“Investment”</a:t>
            </a:r>
          </a:p>
          <a:p>
            <a:pPr lvl="1"/>
            <a:r>
              <a:rPr lang="en-US" dirty="0"/>
              <a:t>Use 2 ATP to create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from glucose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788202" y="3354963"/>
            <a:ext cx="261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Glucose (6 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6096000" y="4001294"/>
            <a:ext cx="0" cy="857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486400" y="4858603"/>
            <a:ext cx="609600" cy="51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96000" y="4876451"/>
            <a:ext cx="659642" cy="50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55651" y="4245282"/>
            <a:ext cx="2514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ATP -&gt; ADP (x 2)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3401334" y="5309404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5964468" y="5328431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3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</p:txBody>
      </p:sp>
    </p:spTree>
    <p:extLst>
      <p:ext uri="{BB962C8B-B14F-4D97-AF65-F5344CB8AC3E}">
        <p14:creationId xmlns:p14="http://schemas.microsoft.com/office/powerpoint/2010/main" val="96625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43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2433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“Reward”</a:t>
            </a:r>
          </a:p>
          <a:p>
            <a:pPr lvl="1"/>
            <a:r>
              <a:rPr lang="en-US" dirty="0"/>
              <a:t>Use 2 </a:t>
            </a:r>
            <a:r>
              <a:rPr lang="en-US" dirty="0">
                <a:solidFill>
                  <a:srgbClr val="7030A0"/>
                </a:solidFill>
              </a:rPr>
              <a:t>phosphorylated</a:t>
            </a:r>
            <a:r>
              <a:rPr lang="en-US" dirty="0"/>
              <a:t> 3-C sugars to create 4 ATP and Pyruvic acid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44857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82062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637059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0418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673453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0490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44862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37064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2062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2722620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18282" y="3782930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55487" y="469964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6110484" y="335851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3843" y="378293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+P (NAD+ -&gt; NADH)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6146878" y="4154762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3C </a:t>
            </a:r>
            <a:r>
              <a:rPr lang="en-US" sz="2800">
                <a:solidFill>
                  <a:srgbClr val="FF0000"/>
                </a:solidFill>
              </a:rPr>
              <a:t>+ 2 </a:t>
            </a:r>
            <a:r>
              <a:rPr lang="en-US" sz="2800" dirty="0">
                <a:solidFill>
                  <a:srgbClr val="FF0000"/>
                </a:solidFill>
              </a:rPr>
              <a:t>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93915" y="4670921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18287" y="5394777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6110489" y="4970363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3C + 1 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55487" y="5377218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6196045" y="5792836"/>
            <a:ext cx="261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Pyruvic acid</a:t>
            </a:r>
          </a:p>
        </p:txBody>
      </p:sp>
    </p:spTree>
    <p:extLst>
      <p:ext uri="{BB962C8B-B14F-4D97-AF65-F5344CB8AC3E}">
        <p14:creationId xmlns:p14="http://schemas.microsoft.com/office/powerpoint/2010/main" val="375494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</a:t>
            </a:r>
            <a:r>
              <a:rPr lang="en-US" dirty="0">
                <a:solidFill>
                  <a:srgbClr val="7030A0"/>
                </a:solidFill>
              </a:rPr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Glucose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(2)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 (4)</a:t>
            </a:r>
          </a:p>
          <a:p>
            <a:pPr lvl="1"/>
            <a:r>
              <a:rPr lang="en-US" sz="3600" dirty="0"/>
              <a:t>NADH (2)</a:t>
            </a:r>
          </a:p>
        </p:txBody>
      </p:sp>
    </p:spTree>
    <p:extLst>
      <p:ext uri="{BB962C8B-B14F-4D97-AF65-F5344CB8AC3E}">
        <p14:creationId xmlns:p14="http://schemas.microsoft.com/office/powerpoint/2010/main" val="1006491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34876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413227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Citric Acid Cycle</a:t>
            </a:r>
          </a:p>
          <a:p>
            <a:pPr lvl="2" indent="-685800">
              <a:spcBef>
                <a:spcPts val="1000"/>
              </a:spcBef>
            </a:pPr>
            <a:r>
              <a:rPr lang="en-US" sz="4600" u="sng" dirty="0">
                <a:solidFill>
                  <a:srgbClr val="00B050"/>
                </a:solidFill>
              </a:rPr>
              <a:t>function</a:t>
            </a:r>
            <a:r>
              <a:rPr lang="en-US" sz="4600" dirty="0"/>
              <a:t>: make [x]H</a:t>
            </a:r>
            <a:endParaRPr lang="en-US" sz="5400" dirty="0"/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771106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23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Production of Acetyl CoA from pyruvic acid (“Transformation”)</a:t>
            </a:r>
          </a:p>
          <a:p>
            <a:pPr lvl="1"/>
            <a:r>
              <a:rPr lang="en-US" dirty="0"/>
              <a:t>Produces CO</a:t>
            </a:r>
            <a:r>
              <a:rPr lang="en-US" baseline="-25000" dirty="0"/>
              <a:t>2</a:t>
            </a:r>
            <a:r>
              <a:rPr lang="en-US" dirty="0"/>
              <a:t> and NADH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9863" y="3562064"/>
            <a:ext cx="3067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Pyruvic acid (3-C)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5723521" y="4146839"/>
            <a:ext cx="8539" cy="11894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4888" y="5336274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50424" y="4640239"/>
            <a:ext cx="1473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24382" y="4455573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9403" y="48188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227803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Production of “energy packets” (NADH, FADH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39125" y="3315912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00494" y="2770495"/>
            <a:ext cx="287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Acetyl CoA (2-C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0589" y="3840201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3987" y="447805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2100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8535" y="405246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6-C acid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3"/>
            <a:endCxn id="13" idx="1"/>
          </p:cNvCxnSpPr>
          <p:nvPr/>
        </p:nvCxnSpPr>
        <p:spPr>
          <a:xfrm flipV="1">
            <a:off x="3314052" y="4344849"/>
            <a:ext cx="1414483" cy="254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9572" y="4357612"/>
            <a:ext cx="2269335" cy="127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76724" y="4077943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5-C acid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32700" y="4662718"/>
            <a:ext cx="0" cy="8554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90372" y="4787054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CO</a:t>
            </a:r>
            <a:r>
              <a:rPr lang="en-US" baseline="-25000">
                <a:solidFill>
                  <a:srgbClr val="00B0F0"/>
                </a:solidFill>
              </a:rPr>
              <a:t>2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0203" y="4674823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  <a:p>
            <a:r>
              <a:rPr lang="en-US" dirty="0">
                <a:solidFill>
                  <a:schemeClr val="accent2"/>
                </a:solidFill>
              </a:rPr>
              <a:t>ADP -&gt; ATP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90372" y="5438417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 flipV="1">
            <a:off x="6455391" y="5730804"/>
            <a:ext cx="233498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57125" y="5427781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4-C </a:t>
            </a:r>
            <a:r>
              <a:rPr lang="en-US" sz="32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0210" y="5807631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FAD -&gt; FADH</a:t>
            </a:r>
            <a:r>
              <a:rPr lang="en-US" baseline="-25000" dirty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 flipV="1">
            <a:off x="2634281" y="4742126"/>
            <a:ext cx="2322844" cy="9780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8076" y="535991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NAD -&gt; NADH</a:t>
            </a:r>
          </a:p>
        </p:txBody>
      </p:sp>
    </p:spTree>
    <p:extLst>
      <p:ext uri="{BB962C8B-B14F-4D97-AF65-F5344CB8AC3E}">
        <p14:creationId xmlns:p14="http://schemas.microsoft.com/office/powerpoint/2010/main" val="398270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Citric Acid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Ingredients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Pyruvic acid</a:t>
            </a:r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u="sng" dirty="0"/>
              <a:t>Outcomes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NADH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FADH</a:t>
            </a:r>
            <a:r>
              <a:rPr lang="en-US" sz="3600" baseline="-25000" dirty="0">
                <a:solidFill>
                  <a:srgbClr val="00B050"/>
                </a:solidFill>
              </a:rPr>
              <a:t>2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sz="3600" dirty="0">
                <a:solidFill>
                  <a:srgbClr val="00B0F0"/>
                </a:solidFill>
              </a:rPr>
              <a:t>CO</a:t>
            </a:r>
            <a:r>
              <a:rPr lang="en-US" sz="3600" baseline="-25000" dirty="0">
                <a:solidFill>
                  <a:srgbClr val="00B0F0"/>
                </a:solidFill>
              </a:rPr>
              <a:t>2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11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1217211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Main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Glycolysis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Citric Acid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Electron Transport System</a:t>
            </a:r>
          </a:p>
          <a:p>
            <a:pPr marL="1028700" lvl="3" indent="-571500">
              <a:spcBef>
                <a:spcPts val="1000"/>
              </a:spcBef>
            </a:pPr>
            <a:r>
              <a:rPr lang="en-US" sz="4400" u="sng" dirty="0">
                <a:solidFill>
                  <a:srgbClr val="00B050"/>
                </a:solidFill>
              </a:rPr>
              <a:t>function</a:t>
            </a:r>
            <a:r>
              <a:rPr lang="en-US" sz="4400" dirty="0"/>
              <a:t>: make ATP</a:t>
            </a:r>
            <a:endParaRPr lang="en-US" sz="5200" dirty="0"/>
          </a:p>
          <a:p>
            <a:pPr marL="514350" indent="-514350">
              <a:buFont typeface="+mj-lt"/>
              <a:buAutoNum type="arabicPeriod"/>
            </a:pPr>
            <a:endParaRPr lang="en-US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66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“Cashing out” -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18" y="2718559"/>
            <a:ext cx="6159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6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Electron transport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0"/>
            <a:ext cx="10515600" cy="4351338"/>
          </a:xfrm>
        </p:spPr>
        <p:txBody>
          <a:bodyPr/>
          <a:lstStyle/>
          <a:p>
            <a:r>
              <a:rPr lang="en-US" dirty="0"/>
              <a:t>Take reduced “energy packets” (</a:t>
            </a:r>
            <a:r>
              <a:rPr lang="en-US" dirty="0">
                <a:solidFill>
                  <a:srgbClr val="7030A0"/>
                </a:solidFill>
              </a:rPr>
              <a:t>NADH, FADH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/>
              <a:t>) and convert </a:t>
            </a:r>
            <a:r>
              <a:rPr lang="en-US" dirty="0">
                <a:solidFill>
                  <a:srgbClr val="7030A0"/>
                </a:solidFill>
              </a:rPr>
              <a:t>ADP</a:t>
            </a:r>
            <a:r>
              <a:rPr lang="en-US" dirty="0"/>
              <a:t> to </a:t>
            </a:r>
            <a:r>
              <a:rPr lang="en-US" dirty="0">
                <a:solidFill>
                  <a:srgbClr val="7030A0"/>
                </a:solidFill>
              </a:rPr>
              <a:t>ATP</a:t>
            </a:r>
          </a:p>
          <a:p>
            <a:pPr lvl="1"/>
            <a:r>
              <a:rPr lang="en-US" dirty="0"/>
              <a:t>”Cashing in” electrons for ATP</a:t>
            </a:r>
          </a:p>
          <a:p>
            <a:pPr lvl="1"/>
            <a:r>
              <a:rPr lang="en-US" dirty="0"/>
              <a:t>Driven by a series of protein complexes along the mitochondrial membrane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667" y="4066316"/>
            <a:ext cx="9596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NADH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NAD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8159" y="4997989"/>
            <a:ext cx="9515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FADH</a:t>
            </a:r>
            <a:r>
              <a:rPr lang="en-US" sz="4400" baseline="-25000" dirty="0">
                <a:solidFill>
                  <a:srgbClr val="FF0000"/>
                </a:solidFill>
              </a:rPr>
              <a:t>2</a:t>
            </a:r>
            <a:r>
              <a:rPr lang="en-US" sz="4400" dirty="0"/>
              <a:t> + ADP + P + O</a:t>
            </a:r>
            <a:r>
              <a:rPr lang="en-US" sz="4400" baseline="-25000" dirty="0"/>
              <a:t>2</a:t>
            </a:r>
            <a:r>
              <a:rPr lang="en-US" sz="4400" dirty="0"/>
              <a:t> -&gt; FAD + H</a:t>
            </a:r>
            <a:r>
              <a:rPr lang="en-US" sz="4400" baseline="-25000" dirty="0"/>
              <a:t>2</a:t>
            </a:r>
            <a:r>
              <a:rPr lang="en-US" sz="4400" dirty="0"/>
              <a:t>O + </a:t>
            </a:r>
            <a:r>
              <a:rPr lang="en-US" sz="4400" dirty="0">
                <a:solidFill>
                  <a:srgbClr val="FFC000"/>
                </a:solidFill>
              </a:rPr>
              <a:t>ATP</a:t>
            </a:r>
          </a:p>
        </p:txBody>
      </p:sp>
    </p:spTree>
    <p:extLst>
      <p:ext uri="{BB962C8B-B14F-4D97-AF65-F5344CB8AC3E}">
        <p14:creationId xmlns:p14="http://schemas.microsoft.com/office/powerpoint/2010/main" val="374693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E6F3-AE9D-AF44-9732-EE71037D402D}"/>
              </a:ext>
            </a:extLst>
          </p:cNvPr>
          <p:cNvSpPr txBox="1"/>
          <p:nvPr/>
        </p:nvSpPr>
        <p:spPr>
          <a:xfrm>
            <a:off x="8411835" y="914401"/>
            <a:ext cx="1591974" cy="1200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CO</a:t>
            </a:r>
            <a:r>
              <a:rPr lang="en-US" sz="72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FCF1-63A9-0F44-A93B-3A9C62651E8D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D6099B-826F-BA42-87FD-E41164B1CD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91126" y="1514566"/>
            <a:ext cx="1920709" cy="780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F123F-460C-7E4A-BD55-653158A7C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A60-3CC1-B241-9315-FD9B907EB5D5}"/>
              </a:ext>
            </a:extLst>
          </p:cNvPr>
          <p:cNvSpPr txBox="1"/>
          <p:nvPr/>
        </p:nvSpPr>
        <p:spPr>
          <a:xfrm>
            <a:off x="8104603" y="226840"/>
            <a:ext cx="22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E602C-B261-3747-8817-E8E901169522}"/>
              </a:ext>
            </a:extLst>
          </p:cNvPr>
          <p:cNvSpPr txBox="1"/>
          <p:nvPr/>
        </p:nvSpPr>
        <p:spPr>
          <a:xfrm>
            <a:off x="258923" y="2885828"/>
            <a:ext cx="36839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Small groups: Why do plants do all these physiological processes?</a:t>
            </a:r>
          </a:p>
          <a:p>
            <a:r>
              <a:rPr lang="en-US" sz="4000" dirty="0"/>
              <a:t>Make a list!</a:t>
            </a:r>
          </a:p>
        </p:txBody>
      </p:sp>
    </p:spTree>
    <p:extLst>
      <p:ext uri="{BB962C8B-B14F-4D97-AF65-F5344CB8AC3E}">
        <p14:creationId xmlns:p14="http://schemas.microsoft.com/office/powerpoint/2010/main" val="217470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8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66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4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- 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 Glucose </a:t>
            </a:r>
            <a:r>
              <a:rPr lang="en-US" sz="4800" dirty="0"/>
              <a:t>=&gt; 36 ATP (net)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</a:rPr>
              <a:t>1760 kcal / 1 Glucose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19 kcal / 1 ATP</a:t>
            </a:r>
          </a:p>
          <a:p>
            <a:pPr marL="0" indent="0">
              <a:buNone/>
            </a:pPr>
            <a:endParaRPr lang="en-US" sz="4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C000"/>
                </a:solidFill>
              </a:rPr>
              <a:t>(19 * 36) </a:t>
            </a:r>
            <a:r>
              <a:rPr lang="en-US" sz="4800" dirty="0"/>
              <a:t>/ </a:t>
            </a:r>
            <a:r>
              <a:rPr lang="en-US" sz="4800" dirty="0">
                <a:solidFill>
                  <a:srgbClr val="0070C0"/>
                </a:solidFill>
              </a:rPr>
              <a:t>1760 </a:t>
            </a:r>
            <a:r>
              <a:rPr lang="en-US" sz="4800" dirty="0"/>
              <a:t>= </a:t>
            </a:r>
            <a:r>
              <a:rPr lang="en-US" sz="4800" dirty="0">
                <a:solidFill>
                  <a:srgbClr val="00B050"/>
                </a:solidFill>
              </a:rPr>
              <a:t>39% total efficiency</a:t>
            </a:r>
          </a:p>
        </p:txBody>
      </p:sp>
    </p:spTree>
    <p:extLst>
      <p:ext uri="{BB962C8B-B14F-4D97-AF65-F5344CB8AC3E}">
        <p14:creationId xmlns:p14="http://schemas.microsoft.com/office/powerpoint/2010/main" val="4287200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B4B9A-544B-104B-B165-CABFBA500FBC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C49BE2-026B-D247-911E-A4545968E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16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AEBA5-6D1B-FC45-A5F5-921F6894A717}"/>
              </a:ext>
            </a:extLst>
          </p:cNvPr>
          <p:cNvSpPr txBox="1"/>
          <p:nvPr/>
        </p:nvSpPr>
        <p:spPr>
          <a:xfrm>
            <a:off x="1705971" y="914401"/>
            <a:ext cx="1591974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DC3F1-578F-464B-BB02-2422DA62FE12}"/>
              </a:ext>
            </a:extLst>
          </p:cNvPr>
          <p:cNvCxnSpPr>
            <a:stCxn id="5" idx="3"/>
          </p:cNvCxnSpPr>
          <p:nvPr/>
        </p:nvCxnSpPr>
        <p:spPr>
          <a:xfrm>
            <a:off x="3297945" y="1514566"/>
            <a:ext cx="1478771" cy="95578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A8056-2767-8240-B9BA-D80DEC8E33C9}"/>
              </a:ext>
            </a:extLst>
          </p:cNvPr>
          <p:cNvSpPr txBox="1"/>
          <p:nvPr/>
        </p:nvSpPr>
        <p:spPr>
          <a:xfrm>
            <a:off x="994718" y="235618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Photosynthesis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D9577-6C59-0F44-881A-D12002FD3CC9}"/>
              </a:ext>
            </a:extLst>
          </p:cNvPr>
          <p:cNvSpPr txBox="1"/>
          <p:nvPr/>
        </p:nvSpPr>
        <p:spPr>
          <a:xfrm>
            <a:off x="5948303" y="5802492"/>
            <a:ext cx="625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How do plants photosynthesize?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74D14-B881-264D-A823-9B852ABFB6B3}"/>
              </a:ext>
            </a:extLst>
          </p:cNvPr>
          <p:cNvSpPr txBox="1"/>
          <p:nvPr/>
        </p:nvSpPr>
        <p:spPr>
          <a:xfrm>
            <a:off x="8411835" y="2470347"/>
            <a:ext cx="1107996" cy="120032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O</a:t>
            </a:r>
            <a:r>
              <a:rPr lang="en-US" sz="7200" baseline="-25000" dirty="0">
                <a:solidFill>
                  <a:srgbClr val="FFC000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6D806-4402-9541-9941-F68FBFF6420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52708" y="3070512"/>
            <a:ext cx="1659127" cy="2145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556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Chlorphyll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Enzymes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4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30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diffuses into plant leaves through </a:t>
            </a:r>
            <a:r>
              <a:rPr lang="en-US" dirty="0">
                <a:solidFill>
                  <a:srgbClr val="7030A0"/>
                </a:solidFill>
              </a:rPr>
              <a:t>stomata</a:t>
            </a:r>
          </a:p>
          <a:p>
            <a:r>
              <a:rPr lang="en-US" dirty="0"/>
              <a:t>Ultimately reaches the chloroplasts</a:t>
            </a:r>
          </a:p>
          <a:p>
            <a:r>
              <a:rPr lang="en-US" dirty="0"/>
              <a:t>Function: provides C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3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27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</p:spTree>
    <p:extLst>
      <p:ext uri="{BB962C8B-B14F-4D97-AF65-F5344CB8AC3E}">
        <p14:creationId xmlns:p14="http://schemas.microsoft.com/office/powerpoint/2010/main" val="573700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acre corn plot takes up &gt; 5000 </a:t>
            </a:r>
            <a:r>
              <a:rPr lang="en-US" dirty="0" err="1"/>
              <a:t>lbs</a:t>
            </a:r>
            <a:r>
              <a:rPr lang="en-US" dirty="0"/>
              <a:t> of CO</a:t>
            </a:r>
            <a:r>
              <a:rPr lang="en-US" baseline="-25000" dirty="0"/>
              <a:t>2</a:t>
            </a:r>
            <a:r>
              <a:rPr lang="en-US" dirty="0"/>
              <a:t> a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4" y="2754017"/>
            <a:ext cx="5682351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99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</a:t>
            </a:r>
            <a:r>
              <a:rPr lang="en-US" sz="4400" b="1" dirty="0">
                <a:solidFill>
                  <a:srgbClr val="0070C0"/>
                </a:solidFill>
              </a:rPr>
              <a:t>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</a:t>
            </a:r>
            <a:r>
              <a:rPr lang="en-US" sz="4400" b="1" dirty="0">
                <a:solidFill>
                  <a:schemeClr val="bg2"/>
                </a:solidFill>
              </a:rPr>
              <a:t>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6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921"/>
            <a:ext cx="10515600" cy="4351338"/>
          </a:xfrm>
        </p:spPr>
        <p:txBody>
          <a:bodyPr/>
          <a:lstStyle/>
          <a:p>
            <a:r>
              <a:rPr lang="en-US" dirty="0"/>
              <a:t>Solution for CO</a:t>
            </a:r>
            <a:r>
              <a:rPr lang="en-US" baseline="-25000" dirty="0"/>
              <a:t>2 </a:t>
            </a:r>
            <a:r>
              <a:rPr lang="en-US" dirty="0"/>
              <a:t>to dissolve</a:t>
            </a:r>
          </a:p>
          <a:p>
            <a:r>
              <a:rPr lang="en-US" dirty="0"/>
              <a:t>Source of the electrons involved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133835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rgbClr val="0070C0"/>
                </a:solidFill>
              </a:rPr>
              <a:t>6CO</a:t>
            </a:r>
            <a:r>
              <a:rPr lang="en-US" sz="4400" b="1" baseline="-25000" dirty="0">
                <a:solidFill>
                  <a:srgbClr val="0070C0"/>
                </a:solidFill>
              </a:rPr>
              <a:t>2 </a:t>
            </a:r>
            <a:r>
              <a:rPr lang="en-US" sz="4400" b="1" dirty="0">
                <a:solidFill>
                  <a:srgbClr val="0070C0"/>
                </a:solidFill>
              </a:rPr>
              <a:t>+ 12H</a:t>
            </a:r>
            <a:r>
              <a:rPr lang="en-US" sz="4400" b="1" baseline="-25000" dirty="0">
                <a:solidFill>
                  <a:srgbClr val="0070C0"/>
                </a:solidFill>
              </a:rPr>
              <a:t>2</a:t>
            </a:r>
            <a:r>
              <a:rPr lang="en-US" sz="4400" b="1" dirty="0">
                <a:solidFill>
                  <a:srgbClr val="0070C0"/>
                </a:solidFill>
              </a:rPr>
              <a:t>O + light   </a:t>
            </a:r>
            <a:r>
              <a:rPr lang="en-US" sz="4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   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3138985" y="4355913"/>
            <a:ext cx="4476466" cy="777922"/>
          </a:xfrm>
          <a:prstGeom prst="uturnArrow">
            <a:avLst>
              <a:gd name="adj1" fmla="val 570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4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</a:t>
            </a:r>
            <a:r>
              <a:rPr lang="en-US" sz="4400" b="1" dirty="0">
                <a:solidFill>
                  <a:srgbClr val="0070C0"/>
                </a:solidFill>
              </a:rPr>
              <a:t>light</a:t>
            </a:r>
            <a:r>
              <a:rPr lang="en-US" sz="4400" b="1" dirty="0">
                <a:solidFill>
                  <a:schemeClr val="bg2"/>
                </a:solidFill>
              </a:rPr>
              <a:t>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79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1722" cy="4351338"/>
          </a:xfrm>
        </p:spPr>
        <p:txBody>
          <a:bodyPr/>
          <a:lstStyle/>
          <a:p>
            <a:r>
              <a:rPr lang="en-US" dirty="0"/>
              <a:t>Provides the energy for photosynthesis</a:t>
            </a:r>
          </a:p>
          <a:p>
            <a:r>
              <a:rPr lang="en-US" dirty="0"/>
              <a:t>Absorbed in the red and blue portion of the spectrum</a:t>
            </a:r>
          </a:p>
        </p:txBody>
      </p:sp>
      <p:pic>
        <p:nvPicPr>
          <p:cNvPr id="5" name="Picture 4" descr="ste30670_1002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054221" cy="447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85194" y="1690688"/>
            <a:ext cx="1665027" cy="2198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85194" y="5063318"/>
            <a:ext cx="1665027" cy="111364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7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</a:t>
            </a:r>
            <a:r>
              <a:rPr lang="en-US" sz="4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bg2"/>
                </a:solidFill>
              </a:rPr>
              <a:t>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84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Chlorophyll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Enzymes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Chlorophyll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5303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Molecules that absorb light</a:t>
            </a:r>
          </a:p>
          <a:p>
            <a:r>
              <a:rPr lang="en-US" sz="3600" dirty="0"/>
              <a:t>Come in different flavors</a:t>
            </a:r>
          </a:p>
          <a:p>
            <a:pPr lvl="1"/>
            <a:r>
              <a:rPr lang="en-US" sz="3200" dirty="0"/>
              <a:t>Absorb in different portions of the spectrum</a:t>
            </a:r>
          </a:p>
        </p:txBody>
      </p:sp>
      <p:pic>
        <p:nvPicPr>
          <p:cNvPr id="4" name="Picture 2" descr="ste40525_10_0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373503" y="1624559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32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6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enzymes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Function: to catalyze the reactions</a:t>
            </a:r>
          </a:p>
          <a:p>
            <a:r>
              <a:rPr lang="en-US" dirty="0"/>
              <a:t>Very temperature sensitive</a:t>
            </a:r>
          </a:p>
          <a:p>
            <a:r>
              <a:rPr lang="en-US" dirty="0"/>
              <a:t>Example --&gt; </a:t>
            </a:r>
            <a:r>
              <a:rPr lang="en-US" dirty="0" err="1"/>
              <a:t>Rubisco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87" y="609650"/>
            <a:ext cx="2546444" cy="216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315" t="45970"/>
          <a:stretch/>
        </p:blipFill>
        <p:spPr>
          <a:xfrm>
            <a:off x="5359019" y="2893418"/>
            <a:ext cx="4625716" cy="3705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 flipH="1">
            <a:off x="3673924" y="4287020"/>
            <a:ext cx="262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Rubisco</a:t>
            </a:r>
            <a:r>
              <a:rPr lang="en-US" sz="2800" dirty="0"/>
              <a:t> activity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8165" y="6488668"/>
            <a:ext cx="206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Galmes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997128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C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6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chemeClr val="bg2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68" y="723330"/>
            <a:ext cx="8483245" cy="5655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3930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2664112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- glucose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706" cy="4351338"/>
          </a:xfrm>
        </p:spPr>
        <p:txBody>
          <a:bodyPr>
            <a:normAutofit/>
          </a:bodyPr>
          <a:lstStyle/>
          <a:p>
            <a:r>
              <a:rPr lang="en-US" sz="4000" dirty="0"/>
              <a:t>Not actually the first product!</a:t>
            </a:r>
          </a:p>
          <a:p>
            <a:r>
              <a:rPr lang="en-US" sz="4000" dirty="0"/>
              <a:t>Functions: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Produce energy during respiration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Lipid and starch formation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Plant structure 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6" y="0"/>
            <a:ext cx="3995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12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the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41260"/>
            <a:ext cx="12191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4400" b="1" dirty="0">
                <a:solidFill>
                  <a:schemeClr val="bg2"/>
                </a:solidFill>
              </a:rPr>
              <a:t>6CO</a:t>
            </a:r>
            <a:r>
              <a:rPr lang="en-US" sz="4400" b="1" baseline="-25000" dirty="0">
                <a:solidFill>
                  <a:schemeClr val="bg2"/>
                </a:solidFill>
              </a:rPr>
              <a:t>2 </a:t>
            </a:r>
            <a:r>
              <a:rPr lang="en-US" sz="4400" b="1" dirty="0">
                <a:solidFill>
                  <a:schemeClr val="bg2"/>
                </a:solidFill>
              </a:rPr>
              <a:t>+ 12H</a:t>
            </a:r>
            <a:r>
              <a:rPr lang="en-US" sz="4400" b="1" baseline="-25000" dirty="0">
                <a:solidFill>
                  <a:schemeClr val="bg2"/>
                </a:solidFill>
              </a:rPr>
              <a:t>2</a:t>
            </a:r>
            <a:r>
              <a:rPr lang="en-US" sz="4400" b="1" dirty="0">
                <a:solidFill>
                  <a:schemeClr val="bg2"/>
                </a:solidFill>
              </a:rPr>
              <a:t>O + light  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   C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H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12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O</a:t>
            </a:r>
            <a:r>
              <a:rPr lang="en-US" sz="4400" b="1" baseline="-25000" dirty="0">
                <a:solidFill>
                  <a:schemeClr val="bg2"/>
                </a:solidFill>
                <a:sym typeface="Wingdings" pitchFamily="2" charset="2"/>
              </a:rPr>
              <a:t>6 </a:t>
            </a:r>
            <a:r>
              <a:rPr lang="en-US" sz="4400" b="1" dirty="0">
                <a:solidFill>
                  <a:schemeClr val="bg2"/>
                </a:solidFill>
                <a:sym typeface="Wingdings" pitchFamily="2" charset="2"/>
              </a:rPr>
              <a:t>+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6O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 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+ 6H</a:t>
            </a:r>
            <a:r>
              <a:rPr lang="en-US" sz="4400" b="1" baseline="-25000" dirty="0">
                <a:solidFill>
                  <a:srgbClr val="7030A0"/>
                </a:solidFill>
                <a:sym typeface="Wingdings" pitchFamily="2" charset="2"/>
              </a:rPr>
              <a:t>2</a:t>
            </a:r>
            <a:r>
              <a:rPr lang="en-US" sz="4400" b="1" dirty="0">
                <a:solidFill>
                  <a:srgbClr val="7030A0"/>
                </a:solidFill>
                <a:sym typeface="Wingdings" pitchFamily="2" charset="2"/>
              </a:rPr>
              <a:t>O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118" y="2764329"/>
            <a:ext cx="165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Chlorphyll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8716" y="3772202"/>
            <a:ext cx="145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32" y="365125"/>
            <a:ext cx="2304520" cy="2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7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</a:t>
            </a:r>
            <a:r>
              <a:rPr lang="mr-IN" dirty="0"/>
              <a:t>–</a:t>
            </a:r>
            <a:r>
              <a:rPr lang="en-US" dirty="0"/>
              <a:t> Oxygen and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121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By products</a:t>
            </a:r>
          </a:p>
          <a:p>
            <a:r>
              <a:rPr lang="en-US" sz="4000" dirty="0"/>
              <a:t>May be recycled or emitted as gas through leaves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375" y="2230456"/>
            <a:ext cx="3239425" cy="39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5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 of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dirty="0">
                <a:solidFill>
                  <a:srgbClr val="7030A0"/>
                </a:solidFill>
              </a:rPr>
              <a:t>Light-independent reactions </a:t>
            </a:r>
            <a:r>
              <a:rPr lang="en-US" sz="6000" dirty="0"/>
              <a:t>(aka Dark reactions)</a:t>
            </a:r>
          </a:p>
        </p:txBody>
      </p:sp>
    </p:spTree>
    <p:extLst>
      <p:ext uri="{BB962C8B-B14F-4D97-AF65-F5344CB8AC3E}">
        <p14:creationId xmlns:p14="http://schemas.microsoft.com/office/powerpoint/2010/main" val="2732783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66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Photons</a:t>
            </a:r>
            <a:r>
              <a:rPr lang="en-US" dirty="0"/>
              <a:t>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117225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858053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Water is split</a:t>
            </a:r>
          </a:p>
          <a:p>
            <a:pPr lvl="1"/>
            <a:r>
              <a:rPr lang="en-US" dirty="0"/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2781438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ATP and NADPH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273133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Photons of light are absorbed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are excited! (boosted to higher energy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Water is split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Releases electrons, hydrogen ions, and oxygen 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Electrons flow down electron transport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ATP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NADPH</a:t>
            </a:r>
            <a:r>
              <a:rPr lang="en-US" dirty="0"/>
              <a:t> are produced (stored energy)</a:t>
            </a:r>
          </a:p>
        </p:txBody>
      </p:sp>
    </p:spTree>
    <p:extLst>
      <p:ext uri="{BB962C8B-B14F-4D97-AF65-F5344CB8AC3E}">
        <p14:creationId xmlns:p14="http://schemas.microsoft.com/office/powerpoint/2010/main" val="101959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84691-B055-0C4E-BBAD-360CEFC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31" y="1215695"/>
            <a:ext cx="4148918" cy="490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E51DF-67EA-5340-9AF4-87C90DB6CF1C}"/>
              </a:ext>
            </a:extLst>
          </p:cNvPr>
          <p:cNvSpPr txBox="1"/>
          <p:nvPr/>
        </p:nvSpPr>
        <p:spPr>
          <a:xfrm>
            <a:off x="8411835" y="4219434"/>
            <a:ext cx="1683474" cy="1200329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H</a:t>
            </a:r>
            <a:r>
              <a:rPr lang="en-US" sz="7200" baseline="-25000" dirty="0">
                <a:solidFill>
                  <a:srgbClr val="0070C0"/>
                </a:solidFill>
              </a:rPr>
              <a:t>2</a:t>
            </a:r>
            <a:r>
              <a:rPr lang="en-US" sz="7200" dirty="0">
                <a:solidFill>
                  <a:srgbClr val="0070C0"/>
                </a:solidFill>
              </a:rPr>
              <a:t>O</a:t>
            </a:r>
            <a:endParaRPr lang="en-US" sz="7200" baseline="-25000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4E54EE-B857-9040-94C6-A742C557C38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21916" y="4399468"/>
            <a:ext cx="1789919" cy="42013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0BBE19-E5D2-7645-9566-5181811E86FA}"/>
              </a:ext>
            </a:extLst>
          </p:cNvPr>
          <p:cNvSpPr txBox="1"/>
          <p:nvPr/>
        </p:nvSpPr>
        <p:spPr>
          <a:xfrm>
            <a:off x="7889480" y="5559571"/>
            <a:ext cx="263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Transpiration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30799-A1C7-584D-B207-3A04442C9540}"/>
              </a:ext>
            </a:extLst>
          </p:cNvPr>
          <p:cNvSpPr txBox="1"/>
          <p:nvPr/>
        </p:nvSpPr>
        <p:spPr>
          <a:xfrm>
            <a:off x="272955" y="507809"/>
            <a:ext cx="540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How do plants transpire?</a:t>
            </a:r>
          </a:p>
        </p:txBody>
      </p:sp>
    </p:spTree>
    <p:extLst>
      <p:ext uri="{BB962C8B-B14F-4D97-AF65-F5344CB8AC3E}">
        <p14:creationId xmlns:p14="http://schemas.microsoft.com/office/powerpoint/2010/main" val="3226171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5038245" y="1825625"/>
            <a:ext cx="6712478" cy="38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62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(“dark reactions”)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9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ATP and NADPH from light-dependent reactions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CO</a:t>
            </a:r>
            <a:r>
              <a:rPr lang="en-US" baseline="-25000" dirty="0"/>
              <a:t>2</a:t>
            </a:r>
            <a:r>
              <a:rPr lang="en-US" dirty="0"/>
              <a:t> into sugars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Restart the cycle</a:t>
            </a:r>
          </a:p>
        </p:txBody>
      </p:sp>
    </p:spTree>
    <p:extLst>
      <p:ext uri="{BB962C8B-B14F-4D97-AF65-F5344CB8AC3E}">
        <p14:creationId xmlns:p14="http://schemas.microsoft.com/office/powerpoint/2010/main" val="1546827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165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51881" y="191069"/>
            <a:ext cx="2169994" cy="170597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1255594"/>
            <a:ext cx="4090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1. Rubisco grabs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</a:rPr>
              <a:t>(1 carbon)</a:t>
            </a:r>
          </a:p>
        </p:txBody>
      </p:sp>
    </p:spTree>
    <p:extLst>
      <p:ext uri="{BB962C8B-B14F-4D97-AF65-F5344CB8AC3E}">
        <p14:creationId xmlns:p14="http://schemas.microsoft.com/office/powerpoint/2010/main" val="39792586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CO</a:t>
            </a:r>
            <a:r>
              <a:rPr lang="en-US" sz="3600" baseline="-25000" dirty="0">
                <a:solidFill>
                  <a:srgbClr val="00B050"/>
                </a:solidFill>
              </a:rPr>
              <a:t>2 </a:t>
            </a:r>
            <a:r>
              <a:rPr lang="en-US" sz="3600" dirty="0">
                <a:solidFill>
                  <a:srgbClr val="7030A0"/>
                </a:solidFill>
              </a:rPr>
              <a:t>(1 carbon) </a:t>
            </a:r>
            <a:r>
              <a:rPr lang="en-US" sz="3600" dirty="0">
                <a:solidFill>
                  <a:srgbClr val="00B050"/>
                </a:solidFill>
              </a:rPr>
              <a:t>combines with </a:t>
            </a:r>
            <a:r>
              <a:rPr lang="en-US" sz="3600" dirty="0" err="1">
                <a:solidFill>
                  <a:srgbClr val="00B050"/>
                </a:solidFill>
              </a:rPr>
              <a:t>RuBP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7030A0"/>
                </a:solidFill>
              </a:rPr>
              <a:t>(5 carbon)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388" y="191069"/>
            <a:ext cx="4995081" cy="240200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6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2.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is produced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02758" y="1624083"/>
            <a:ext cx="2825087" cy="328911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590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559557" y="313899"/>
            <a:ext cx="5691117" cy="640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7528" y="1255594"/>
            <a:ext cx="5354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3. Some GA3P </a:t>
            </a:r>
            <a:r>
              <a:rPr lang="en-US" sz="3600" dirty="0">
                <a:solidFill>
                  <a:srgbClr val="7030A0"/>
                </a:solidFill>
              </a:rPr>
              <a:t>(3 carbon) </a:t>
            </a:r>
            <a:r>
              <a:rPr lang="en-US" sz="3600" dirty="0">
                <a:solidFill>
                  <a:srgbClr val="00B050"/>
                </a:solidFill>
              </a:rPr>
              <a:t>are used for sugars, others restart the chain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618" y="1610435"/>
            <a:ext cx="3937382" cy="51053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08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199" y="1600200"/>
            <a:ext cx="11865591" cy="5333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dirty="0"/>
              <a:t>6CO</a:t>
            </a:r>
            <a:r>
              <a:rPr lang="en-US" sz="3200" baseline="-25000" dirty="0"/>
              <a:t>2</a:t>
            </a:r>
            <a:r>
              <a:rPr lang="en-US" sz="3200" dirty="0"/>
              <a:t> + 6 </a:t>
            </a:r>
            <a:r>
              <a:rPr lang="en-US" sz="3200" dirty="0" err="1"/>
              <a:t>RuBP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12 3PGA 12 GA3P  2 GA3P become sugar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2818656"/>
            <a:ext cx="349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10 GA3P </a:t>
            </a:r>
            <a:r>
              <a:rPr lang="en-US" sz="2800" dirty="0">
                <a:sym typeface="Wingdings" pitchFamily="2" charset="2"/>
              </a:rPr>
              <a:t> 6 </a:t>
            </a:r>
            <a:r>
              <a:rPr lang="en-US" sz="2800" dirty="0" err="1">
                <a:sym typeface="Wingdings" pitchFamily="2" charset="2"/>
              </a:rPr>
              <a:t>RuBP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81200" y="2133600"/>
            <a:ext cx="0" cy="946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981200" y="3080266"/>
            <a:ext cx="2438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14280" y="2038065"/>
            <a:ext cx="0" cy="7805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44B551-9DF3-0841-8103-C5ECEBAE8CB5}"/>
              </a:ext>
            </a:extLst>
          </p:cNvPr>
          <p:cNvSpPr txBox="1"/>
          <p:nvPr/>
        </p:nvSpPr>
        <p:spPr>
          <a:xfrm>
            <a:off x="873457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1F208-BBAD-1F46-B0A4-9E5F748B5EF4}"/>
              </a:ext>
            </a:extLst>
          </p:cNvPr>
          <p:cNvSpPr txBox="1"/>
          <p:nvPr/>
        </p:nvSpPr>
        <p:spPr>
          <a:xfrm>
            <a:off x="2236896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FA59-5485-6A44-8F2D-E23F3B14E0D4}"/>
              </a:ext>
            </a:extLst>
          </p:cNvPr>
          <p:cNvSpPr txBox="1"/>
          <p:nvPr/>
        </p:nvSpPr>
        <p:spPr>
          <a:xfrm>
            <a:off x="4411238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2609A-A0B5-8D43-9027-B85C7866D760}"/>
              </a:ext>
            </a:extLst>
          </p:cNvPr>
          <p:cNvSpPr txBox="1"/>
          <p:nvPr/>
        </p:nvSpPr>
        <p:spPr>
          <a:xfrm>
            <a:off x="6302489" y="12319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B61F0-0439-E240-BDD6-9F57818B73CE}"/>
              </a:ext>
            </a:extLst>
          </p:cNvPr>
          <p:cNvSpPr txBox="1"/>
          <p:nvPr/>
        </p:nvSpPr>
        <p:spPr>
          <a:xfrm>
            <a:off x="9122139" y="123086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99CFD-17FC-F948-BBAA-F00B6A23F6E7}"/>
              </a:ext>
            </a:extLst>
          </p:cNvPr>
          <p:cNvSpPr txBox="1"/>
          <p:nvPr/>
        </p:nvSpPr>
        <p:spPr>
          <a:xfrm>
            <a:off x="686867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5BE41-AF91-1644-B377-520B78F162D5}"/>
              </a:ext>
            </a:extLst>
          </p:cNvPr>
          <p:cNvSpPr txBox="1"/>
          <p:nvPr/>
        </p:nvSpPr>
        <p:spPr>
          <a:xfrm>
            <a:off x="5276800" y="250182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(3C)</a:t>
            </a:r>
          </a:p>
        </p:txBody>
      </p:sp>
    </p:spTree>
    <p:extLst>
      <p:ext uri="{BB962C8B-B14F-4D97-AF65-F5344CB8AC3E}">
        <p14:creationId xmlns:p14="http://schemas.microsoft.com/office/powerpoint/2010/main" val="614039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Light-independent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RuBP</a:t>
            </a:r>
            <a:endParaRPr lang="en-US" dirty="0"/>
          </a:p>
          <a:p>
            <a:pPr lvl="1"/>
            <a:r>
              <a:rPr lang="en-US" dirty="0"/>
              <a:t>NADPH</a:t>
            </a:r>
          </a:p>
          <a:p>
            <a:pPr lvl="1"/>
            <a:r>
              <a:rPr lang="en-US" dirty="0"/>
              <a:t>ATP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NADP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Sugars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RuBP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3326" b="5551"/>
          <a:stretch/>
        </p:blipFill>
        <p:spPr bwMode="auto">
          <a:xfrm>
            <a:off x="6250675" y="1470428"/>
            <a:ext cx="4517408" cy="50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21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75581" y="1245271"/>
            <a:ext cx="3334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(“Dry”)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1071" y="5301187"/>
            <a:ext cx="349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Highest </a:t>
            </a:r>
            <a:r>
              <a:rPr lang="el-GR" sz="3200" dirty="0">
                <a:solidFill>
                  <a:srgbClr val="7030A0"/>
                </a:solidFill>
              </a:rPr>
              <a:t>Ψ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/>
              <a:t>(“Wet”)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399B-456C-A348-8D3C-A9E81AACBB51}"/>
              </a:ext>
            </a:extLst>
          </p:cNvPr>
          <p:cNvSpPr txBox="1"/>
          <p:nvPr/>
        </p:nvSpPr>
        <p:spPr>
          <a:xfrm>
            <a:off x="5721994" y="160039"/>
            <a:ext cx="5672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Water potential gradients!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7D7CF-CACA-4F48-A4B0-B6F725B6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6883" y="160039"/>
            <a:ext cx="1006678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F1054-589A-E948-92E8-2859C467C3AB}"/>
              </a:ext>
            </a:extLst>
          </p:cNvPr>
          <p:cNvSpPr/>
          <p:nvPr/>
        </p:nvSpPr>
        <p:spPr>
          <a:xfrm>
            <a:off x="-464025" y="3712191"/>
            <a:ext cx="2101755" cy="26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6D83E-0AC9-4545-9444-21C2F19C3B93}"/>
              </a:ext>
            </a:extLst>
          </p:cNvPr>
          <p:cNvSpPr txBox="1"/>
          <p:nvPr/>
        </p:nvSpPr>
        <p:spPr>
          <a:xfrm>
            <a:off x="6467762" y="5301188"/>
            <a:ext cx="779381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Soil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E6651-44F7-1444-BBD4-4CC42476C449}"/>
              </a:ext>
            </a:extLst>
          </p:cNvPr>
          <p:cNvSpPr txBox="1"/>
          <p:nvPr/>
        </p:nvSpPr>
        <p:spPr>
          <a:xfrm>
            <a:off x="4068031" y="5301188"/>
            <a:ext cx="1130053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Roots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3A5B9-F854-1C42-A0B8-59C459B7575E}"/>
              </a:ext>
            </a:extLst>
          </p:cNvPr>
          <p:cNvSpPr txBox="1"/>
          <p:nvPr/>
        </p:nvSpPr>
        <p:spPr>
          <a:xfrm>
            <a:off x="4032059" y="3876724"/>
            <a:ext cx="1201996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Xylem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7DB10-ACD2-FD47-9C7D-EBEB94BD5599}"/>
              </a:ext>
            </a:extLst>
          </p:cNvPr>
          <p:cNvSpPr txBox="1"/>
          <p:nvPr/>
        </p:nvSpPr>
        <p:spPr>
          <a:xfrm>
            <a:off x="5156967" y="2207394"/>
            <a:ext cx="129753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Leaves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4F472-451C-EE40-BD69-190497E3C15C}"/>
              </a:ext>
            </a:extLst>
          </p:cNvPr>
          <p:cNvSpPr txBox="1"/>
          <p:nvPr/>
        </p:nvSpPr>
        <p:spPr>
          <a:xfrm>
            <a:off x="7409501" y="1245272"/>
            <a:ext cx="659155" cy="58477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A82C7-97D7-3E44-AF39-2F1C01E31C9F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5198084" y="5593576"/>
            <a:ext cx="12696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DEE6E3-36B5-CB47-8E21-3DCBC12C3A69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4633057" y="4461499"/>
            <a:ext cx="1" cy="8396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81E53E-7679-2D49-864E-A5B70AD12D23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4633057" y="2792169"/>
            <a:ext cx="1172678" cy="10845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889991-832F-2547-AE31-2A111B5923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454502" y="1537660"/>
            <a:ext cx="954999" cy="9621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365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 now!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217646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26AF-40B1-904C-9B85-50AAC394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3AB2-F694-DC42-AA97-500A5E22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0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Rubisco :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dirty="0" err="1"/>
              <a:t>ib</a:t>
            </a:r>
            <a:r>
              <a:rPr lang="en-US" dirty="0" err="1">
                <a:solidFill>
                  <a:srgbClr val="7030A0"/>
                </a:solidFill>
              </a:rPr>
              <a:t>U</a:t>
            </a:r>
            <a:r>
              <a:rPr lang="en-US" dirty="0" err="1"/>
              <a:t>lose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1,5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BIS</a:t>
            </a:r>
            <a:r>
              <a:rPr lang="en-US" dirty="0" err="1"/>
              <a:t>phosphate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US" dirty="0"/>
              <a:t>arboxylase and </a:t>
            </a:r>
            <a:r>
              <a:rPr lang="en-US" dirty="0">
                <a:solidFill>
                  <a:srgbClr val="7030A0"/>
                </a:solidFill>
              </a:rPr>
              <a:t>O</a:t>
            </a:r>
            <a:r>
              <a:rPr lang="en-US" dirty="0"/>
              <a:t>xygenase</a:t>
            </a:r>
          </a:p>
          <a:p>
            <a:r>
              <a:rPr lang="en-US" dirty="0"/>
              <a:t>Catalyzes CO</a:t>
            </a:r>
            <a:r>
              <a:rPr lang="en-US" baseline="-25000" dirty="0"/>
              <a:t>2</a:t>
            </a:r>
            <a:r>
              <a:rPr lang="en-US" dirty="0"/>
              <a:t> and O</a:t>
            </a:r>
            <a:r>
              <a:rPr lang="en-US" baseline="-25000" dirty="0"/>
              <a:t>2</a:t>
            </a:r>
          </a:p>
          <a:p>
            <a:r>
              <a:rPr lang="en-US" dirty="0"/>
              <a:t>Catalyzing O</a:t>
            </a:r>
            <a:r>
              <a:rPr lang="en-US" baseline="-25000" dirty="0"/>
              <a:t>2</a:t>
            </a:r>
            <a:r>
              <a:rPr lang="en-US" dirty="0"/>
              <a:t> leads to “wasteful” respiration (loss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Increases as O</a:t>
            </a:r>
            <a:r>
              <a:rPr lang="en-US" baseline="-25000" dirty="0"/>
              <a:t>2</a:t>
            </a:r>
            <a:r>
              <a:rPr lang="en-US" dirty="0"/>
              <a:t> increases</a:t>
            </a:r>
          </a:p>
          <a:p>
            <a:r>
              <a:rPr lang="en-US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528374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35359671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126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1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0236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5AA1-F30B-3F4F-8A81-827EF451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98" y="304018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is (C3) photosynthesis altered by the environment?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Von </a:t>
            </a:r>
            <a:r>
              <a:rPr lang="en-US" dirty="0" err="1">
                <a:solidFill>
                  <a:srgbClr val="7030A0"/>
                </a:solidFill>
              </a:rPr>
              <a:t>Caemmerer</a:t>
            </a:r>
            <a:r>
              <a:rPr lang="en-US" dirty="0">
                <a:solidFill>
                  <a:srgbClr val="7030A0"/>
                </a:solidFill>
              </a:rPr>
              <a:t> and Farquhar (1981)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B3B9E-0332-2E47-8E0B-DC8F9A62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39" y="3645538"/>
            <a:ext cx="2154117" cy="28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6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E451-0DD8-4842-975E-A0D6B0AF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</a:t>
            </a:r>
            <a:r>
              <a:rPr lang="en-US" dirty="0" err="1"/>
              <a:t>Caemmerer</a:t>
            </a:r>
            <a:r>
              <a:rPr lang="en-US" dirty="0"/>
              <a:t> and Farquhar – 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DA19-C547-C84F-A6B7-1625DEC9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of photosynthesis to environmental factors differs at low and high CO2</a:t>
            </a:r>
          </a:p>
          <a:p>
            <a:r>
              <a:rPr lang="en-US" dirty="0"/>
              <a:t>Processes limiting photosynthesis differ at low and high CO2</a:t>
            </a:r>
          </a:p>
          <a:p>
            <a:r>
              <a:rPr lang="en-US" dirty="0"/>
              <a:t>At low CO2, photosynthesis is limited by Rubisco carboxylation</a:t>
            </a:r>
          </a:p>
          <a:p>
            <a:r>
              <a:rPr lang="en-US" dirty="0"/>
              <a:t>At high CO2, photosynthesis is limited by RuP2 regeneration</a:t>
            </a:r>
          </a:p>
          <a:p>
            <a:r>
              <a:rPr lang="en-US" dirty="0"/>
              <a:t>Rates of biophysical processes can be extracted from gas exchange data and these match in vitro measurements</a:t>
            </a:r>
          </a:p>
          <a:p>
            <a:r>
              <a:rPr lang="en-US" dirty="0"/>
              <a:t>Long-term response differs from the short-term response</a:t>
            </a:r>
          </a:p>
        </p:txBody>
      </p:sp>
    </p:spTree>
    <p:extLst>
      <p:ext uri="{BB962C8B-B14F-4D97-AF65-F5344CB8AC3E}">
        <p14:creationId xmlns:p14="http://schemas.microsoft.com/office/powerpoint/2010/main" val="12794001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02157-5519-984C-BEB9-06677207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143000"/>
            <a:ext cx="5295900" cy="45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031A21-C791-C34B-84E4-DB53D5DB22CE}"/>
              </a:ext>
            </a:extLst>
          </p:cNvPr>
          <p:cNvSpPr/>
          <p:nvPr/>
        </p:nvSpPr>
        <p:spPr>
          <a:xfrm>
            <a:off x="6414449" y="1143000"/>
            <a:ext cx="2397741" cy="419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6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Transpiration regulation: </a:t>
            </a:r>
            <a:r>
              <a:rPr lang="en-US" dirty="0">
                <a:solidFill>
                  <a:srgbClr val="0070C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006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64B74-0BB4-124C-B164-96BE1B0D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93800"/>
            <a:ext cx="4876800" cy="447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C9304-D409-C148-AB8D-1E4A9E9A3A9C}"/>
              </a:ext>
            </a:extLst>
          </p:cNvPr>
          <p:cNvSpPr txBox="1"/>
          <p:nvPr/>
        </p:nvSpPr>
        <p:spPr>
          <a:xfrm>
            <a:off x="8534400" y="165137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B9D27-FCF6-FF48-B684-61D6750F8131}"/>
              </a:ext>
            </a:extLst>
          </p:cNvPr>
          <p:cNvSpPr txBox="1"/>
          <p:nvPr/>
        </p:nvSpPr>
        <p:spPr>
          <a:xfrm>
            <a:off x="8534400" y="4246729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</a:t>
            </a:r>
          </a:p>
        </p:txBody>
      </p:sp>
    </p:spTree>
    <p:extLst>
      <p:ext uri="{BB962C8B-B14F-4D97-AF65-F5344CB8AC3E}">
        <p14:creationId xmlns:p14="http://schemas.microsoft.com/office/powerpoint/2010/main" val="10096431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23D2F-3472-1542-B36C-65862B4B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0" y="1504950"/>
            <a:ext cx="4559300" cy="384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0B105-BD02-BE4D-BA1D-FF4578371674}"/>
              </a:ext>
            </a:extLst>
          </p:cNvPr>
          <p:cNvSpPr txBox="1"/>
          <p:nvPr/>
        </p:nvSpPr>
        <p:spPr>
          <a:xfrm>
            <a:off x="8375650" y="2129051"/>
            <a:ext cx="10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E57B4-A3BF-EB4C-982C-31A97F538204}"/>
              </a:ext>
            </a:extLst>
          </p:cNvPr>
          <p:cNvSpPr txBox="1"/>
          <p:nvPr/>
        </p:nvSpPr>
        <p:spPr>
          <a:xfrm>
            <a:off x="8375650" y="397149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</a:t>
            </a:r>
          </a:p>
        </p:txBody>
      </p:sp>
    </p:spTree>
    <p:extLst>
      <p:ext uri="{BB962C8B-B14F-4D97-AF65-F5344CB8AC3E}">
        <p14:creationId xmlns:p14="http://schemas.microsoft.com/office/powerpoint/2010/main" val="165353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1885</Words>
  <Application>Microsoft Macintosh PowerPoint</Application>
  <PresentationFormat>Widescreen</PresentationFormat>
  <Paragraphs>436</Paragraphs>
  <Slides>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Mangal</vt:lpstr>
      <vt:lpstr>Wingdings</vt:lpstr>
      <vt:lpstr>Office Theme</vt:lpstr>
      <vt:lpstr>Plant gas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Transpiration regulation: Guard cells</vt:lpstr>
      <vt:lpstr>PowerPoint Presentation</vt:lpstr>
      <vt:lpstr>PowerPoint Presentation</vt:lpstr>
      <vt:lpstr>Respiration - the recipe</vt:lpstr>
      <vt:lpstr>Respiration - the recipe</vt:lpstr>
      <vt:lpstr>Respiration - the recipe</vt:lpstr>
      <vt:lpstr>Respiration - the recipe</vt:lpstr>
      <vt:lpstr>Respiration - the recipe</vt:lpstr>
      <vt:lpstr>Respiration – Main processes</vt:lpstr>
      <vt:lpstr>Respiration – Main processes</vt:lpstr>
      <vt:lpstr>Respiration – Main processes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- Glycolysis</vt:lpstr>
      <vt:lpstr>Respiration – Main processes</vt:lpstr>
      <vt:lpstr>Respiration – Main processes</vt:lpstr>
      <vt:lpstr>Respiration – Citric Acid Cycle</vt:lpstr>
      <vt:lpstr>Respiration – Citric Acid Cycle</vt:lpstr>
      <vt:lpstr>Respiration – Citric Acid Cycle</vt:lpstr>
      <vt:lpstr>Respiration – Citric Acid Cycle</vt:lpstr>
      <vt:lpstr>Respiration – Main processes</vt:lpstr>
      <vt:lpstr>Respiration – Main processes</vt:lpstr>
      <vt:lpstr>“Cashing out” - Electron transport system</vt:lpstr>
      <vt:lpstr>Respiration – Electron transport system</vt:lpstr>
      <vt:lpstr>Respiration - accounting</vt:lpstr>
      <vt:lpstr>Respiration - accounting</vt:lpstr>
      <vt:lpstr>Respiration - accounting</vt:lpstr>
      <vt:lpstr>Respiration - accounting</vt:lpstr>
      <vt:lpstr>Respiration - accounting</vt:lpstr>
      <vt:lpstr>PowerPoint Presentation</vt:lpstr>
      <vt:lpstr>PowerPoint Presentation</vt:lpstr>
      <vt:lpstr>Photosynthesis – the recipe</vt:lpstr>
      <vt:lpstr>Photosynthesis – the recipe</vt:lpstr>
      <vt:lpstr>Photosynthesis – CO2</vt:lpstr>
      <vt:lpstr>Photosynthesis – CO2</vt:lpstr>
      <vt:lpstr>Photosynthesis – CO2</vt:lpstr>
      <vt:lpstr>Photosynthesis – the recipe</vt:lpstr>
      <vt:lpstr>Photosynthesis - Water</vt:lpstr>
      <vt:lpstr>Photosynthesis – the recipe</vt:lpstr>
      <vt:lpstr>Photosynthesis - Light</vt:lpstr>
      <vt:lpstr>Photosynthesis – the recipe</vt:lpstr>
      <vt:lpstr>Photosynthesis - Chlorophyll</vt:lpstr>
      <vt:lpstr>Photosynthesis – the recipe</vt:lpstr>
      <vt:lpstr>Photosynthesis - enzymes</vt:lpstr>
      <vt:lpstr>Photosynthesis – the recipe</vt:lpstr>
      <vt:lpstr>Photosynthesis - glucose</vt:lpstr>
      <vt:lpstr>Photosynthesis – the recipe</vt:lpstr>
      <vt:lpstr>Photosynthesis – Oxygen and Water</vt:lpstr>
      <vt:lpstr>Two phases of photosynthesis</vt:lpstr>
      <vt:lpstr>Light-dependent reactions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 - Steps</vt:lpstr>
      <vt:lpstr>Light-dependent reactions</vt:lpstr>
      <vt:lpstr>Light-independent reactions (“dark reactions”)</vt:lpstr>
      <vt:lpstr>Light-independent reactions -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Light-independent reactions</vt:lpstr>
      <vt:lpstr>All together now!</vt:lpstr>
      <vt:lpstr>Photorespiration</vt:lpstr>
      <vt:lpstr>Photorespiration</vt:lpstr>
      <vt:lpstr>3 types of photosynthesis systems</vt:lpstr>
      <vt:lpstr>C4 photosynthesis</vt:lpstr>
      <vt:lpstr>C4 photosynthesis - benefits</vt:lpstr>
      <vt:lpstr>CAM photosynthesis</vt:lpstr>
      <vt:lpstr>How is (C3) photosynthesis altered by the environment? Von Caemmerer and Farquhar (1981)</vt:lpstr>
      <vt:lpstr>Von Caemmerer and Farquhar – main points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gas exchange</dc:title>
  <dc:creator>Smith, Nick</dc:creator>
  <cp:lastModifiedBy>Nick Smith</cp:lastModifiedBy>
  <cp:revision>32</cp:revision>
  <cp:lastPrinted>2019-01-28T20:10:42Z</cp:lastPrinted>
  <dcterms:created xsi:type="dcterms:W3CDTF">2019-01-28T19:08:31Z</dcterms:created>
  <dcterms:modified xsi:type="dcterms:W3CDTF">2023-01-20T22:15:11Z</dcterms:modified>
</cp:coreProperties>
</file>